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63" r:id="rId2"/>
    <p:sldId id="267" r:id="rId3"/>
    <p:sldId id="268" r:id="rId4"/>
    <p:sldId id="269" r:id="rId5"/>
    <p:sldId id="265" r:id="rId6"/>
    <p:sldId id="260" r:id="rId7"/>
    <p:sldId id="264" r:id="rId8"/>
    <p:sldId id="270" r:id="rId9"/>
    <p:sldId id="271" r:id="rId10"/>
    <p:sldId id="276" r:id="rId11"/>
    <p:sldId id="261" r:id="rId12"/>
    <p:sldId id="266" r:id="rId13"/>
    <p:sldId id="272" r:id="rId14"/>
    <p:sldId id="274" r:id="rId15"/>
    <p:sldId id="275" r:id="rId16"/>
    <p:sldId id="273" r:id="rId17"/>
    <p:sldId id="257" r:id="rId18"/>
    <p:sldId id="262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325"/>
    <a:srgbClr val="4E341A"/>
    <a:srgbClr val="00CC66"/>
    <a:srgbClr val="006600"/>
    <a:srgbClr val="008000"/>
    <a:srgbClr val="008080"/>
    <a:srgbClr val="47450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6242-F546-4318-90E8-1A77511DF4AE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4937-D183-4503-816B-6C0B0E35A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94937-D183-4503-816B-6C0B0E35A20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0ECE5C-F72D-42E3-811F-8A7355A1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ADC1-2A79-435E-8837-05E12DF03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FA93-CEA8-454A-8352-2D2C999A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E851-B7B5-468E-810F-B2FD16881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EF9B-6F0C-4286-8B03-010FF4D25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D47-467C-45CD-8B54-9D509EBA9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41CD-A741-43CE-8E58-DA2716C8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EBDF-3E8C-4E69-B3C8-17D780CFC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BAF9A-B656-41CF-B8DE-11321880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1850-D503-4AF6-8323-A940D67BA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73C17-8F5D-4567-83A9-4A9E84091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FC120A9-2FE8-44F1-AE15-F0AC2A297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orabli.ucoz.ru/_nw/1/8748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orabli.ucoz.ru/_nw/1/3629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korabli.ucoz.ru/_nw/1/11225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korabli.ucoz.ru/_nw/1/6307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person/5537/" TargetMode="External"/><Relationship Id="rId7" Type="http://schemas.openxmlformats.org/officeDocument/2006/relationships/hyperlink" Target="http://www.vokrugsveta.ru/encyclopedia/index.php?title=%D0%91%D0%B5%D1%80%D0%B8%D0%BD%D0%B3,_%D0%92%D0%B8%D1%82%D1%83%D1%81" TargetMode="External"/><Relationship Id="rId2" Type="http://schemas.openxmlformats.org/officeDocument/2006/relationships/hyperlink" Target="http://ru.wikipedia.org/wiki/&#1041;&#1077;&#1088;&#1080;&#1085;&#1075;,_&#1042;&#1080;&#1090;&#1091;&#1089;_&#1048;&#1086;&#1085;&#1072;&#1089;&#1089;&#1077;&#1085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eringisland.ru/history/peoples/bering.shtm" TargetMode="External"/><Relationship Id="rId5" Type="http://schemas.openxmlformats.org/officeDocument/2006/relationships/hyperlink" Target="http://www.kamchatsky-krai.ru/lichnosti/biografii/bering.htm" TargetMode="External"/><Relationship Id="rId4" Type="http://schemas.openxmlformats.org/officeDocument/2006/relationships/hyperlink" Target="http://www.youtube.com/watch?v=aP6wPA6rDV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orabli.ucoz.ru/_nw/1/05713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orabli.ucoz.ru/_nw/1/8911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korabli.ucoz.ru/_nw/1/2247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152400" y="152400"/>
            <a:ext cx="8839200" cy="16002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CC99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/>
          <a:p>
            <a:pPr algn="ctr"/>
            <a:r>
              <a:rPr lang="ru-RU" sz="6000">
                <a:solidFill>
                  <a:schemeClr val="bg2"/>
                </a:solidFill>
                <a:latin typeface="Windsor" pitchFamily="2" charset="0"/>
              </a:rPr>
              <a:t>Великие </a:t>
            </a:r>
          </a:p>
          <a:p>
            <a:pPr algn="ctr">
              <a:lnSpc>
                <a:spcPct val="60000"/>
              </a:lnSpc>
            </a:pPr>
            <a:r>
              <a:rPr lang="ru-RU" sz="6000">
                <a:solidFill>
                  <a:schemeClr val="bg2"/>
                </a:solidFill>
                <a:latin typeface="Windsor" pitchFamily="2" charset="0"/>
              </a:rPr>
              <a:t>путешественники</a:t>
            </a:r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685800" y="4648200"/>
            <a:ext cx="7696200" cy="1905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733800" y="5334000"/>
            <a:ext cx="18002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Витус </a:t>
            </a:r>
          </a:p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Беринг</a:t>
            </a:r>
          </a:p>
        </p:txBody>
      </p:sp>
      <p:pic>
        <p:nvPicPr>
          <p:cNvPr id="3078" name="Picture 6" descr="Vitus_Ber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905000"/>
            <a:ext cx="25019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0" name="Picture 66" descr="s87482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0" y="5392738"/>
            <a:ext cx="91297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u-RU"/>
              <a:t>Проведя тяжелую зиму на острове, на котором в муках умер </a:t>
            </a:r>
            <a:r>
              <a:rPr lang="ru-RU" b="1"/>
              <a:t>Витус Беринг</a:t>
            </a:r>
            <a:r>
              <a:rPr lang="ru-RU"/>
              <a:t>, 8 декабря 1741 года оставшиеся в живых члены экипажа соорудили из останков пакетбота, небольшое </a:t>
            </a:r>
            <a:r>
              <a:rPr lang="ru-RU" b="1"/>
              <a:t>судно</a:t>
            </a:r>
            <a:r>
              <a:rPr lang="ru-RU"/>
              <a:t> 27 августа 1742 года вернулись на Камчатку. Остров, на котором был похоронен великий мореплаватель, путешественники назвали </a:t>
            </a:r>
            <a:r>
              <a:rPr lang="ru-RU" b="1"/>
              <a:t>Беринговым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s36297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257800" y="0"/>
            <a:ext cx="38862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</a:rPr>
              <a:t>Они же поведали всему миру о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своем трудном путешествии.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Материалы экспедиции были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полностью  учтены в 1746 году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при составлении «Карты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Российской Империи, северных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и восточных берегов, прилежа-</a:t>
            </a:r>
          </a:p>
          <a:p>
            <a:pPr algn="ctr"/>
            <a:r>
              <a:rPr lang="ru-RU" sz="2000" dirty="0" err="1">
                <a:solidFill>
                  <a:schemeClr val="bg2"/>
                </a:solidFill>
              </a:rPr>
              <a:t>щих</a:t>
            </a:r>
            <a:r>
              <a:rPr lang="ru-RU" sz="2000" dirty="0">
                <a:solidFill>
                  <a:schemeClr val="bg2"/>
                </a:solidFill>
              </a:rPr>
              <a:t> к Северному Ледовитому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океану и найденных западных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американских берегов».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За этот срок экспедиции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Впервые в мире была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произведено нанесение на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карту западное побережье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моря, которое впоследствии 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</a:rPr>
              <a:t>было </a:t>
            </a:r>
            <a:r>
              <a:rPr lang="ru-RU" sz="2000" i="1" dirty="0">
                <a:solidFill>
                  <a:schemeClr val="bg2"/>
                </a:solidFill>
              </a:rPr>
              <a:t>названо именем Беринга</a:t>
            </a:r>
            <a:r>
              <a:rPr lang="ru-RU" sz="2000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s11225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163" y="5667375"/>
            <a:ext cx="9113837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chemeClr val="bg2"/>
                </a:solidFill>
              </a:rPr>
              <a:t>Он также совершил открытие северо-восточное побережье Азии, а картой составленной им, позднее пользовались некоторые западноевропейские картографы. Дело великого </a:t>
            </a:r>
            <a:r>
              <a:rPr lang="ru-RU" b="1">
                <a:solidFill>
                  <a:schemeClr val="bg2"/>
                </a:solidFill>
              </a:rPr>
              <a:t>мореплавателя</a:t>
            </a:r>
            <a:r>
              <a:rPr lang="ru-RU">
                <a:solidFill>
                  <a:schemeClr val="bg2"/>
                </a:solidFill>
              </a:rPr>
              <a:t> было продолжено и по его следам устремились к открытым землям российские ремесленники и купцы.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beringu_komando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4419600" y="228600"/>
            <a:ext cx="4495800" cy="13843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2800" smtClean="0">
                <a:effectLst/>
              </a:rPr>
              <a:t>Памятник Витусу Берингу в с. Никольском на Командорских островах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5800" y="6248400"/>
            <a:ext cx="811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/>
              <a:t>Памятные доски с именами моряков из команды </a:t>
            </a:r>
            <a:r>
              <a:rPr lang="ru-RU" sz="2000" b="1"/>
              <a:t>Витуса Беринга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63073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315200" y="152400"/>
            <a:ext cx="2667000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solidFill>
                  <a:schemeClr val="bg2"/>
                </a:solidFill>
              </a:rPr>
              <a:t>Побережье </a:t>
            </a:r>
          </a:p>
          <a:p>
            <a:pPr eaLnBrk="0" hangingPunct="0"/>
            <a:r>
              <a:rPr lang="ru-RU" b="1" i="1">
                <a:solidFill>
                  <a:schemeClr val="bg2"/>
                </a:solidFill>
              </a:rPr>
              <a:t>острова Беринга</a:t>
            </a:r>
            <a:r>
              <a:rPr lang="ru-RU" b="1"/>
              <a:t>                      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0" descr="J0200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7716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111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7162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Impact"/>
              </a:rPr>
              <a:t>Кроссворд</a:t>
            </a:r>
          </a:p>
        </p:txBody>
      </p:sp>
      <p:pic>
        <p:nvPicPr>
          <p:cNvPr id="7173" name="Picture 5" descr="5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"/>
            <a:ext cx="3048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52" name="Group 132"/>
          <p:cNvGrpSpPr>
            <a:grpSpLocks/>
          </p:cNvGrpSpPr>
          <p:nvPr/>
        </p:nvGrpSpPr>
        <p:grpSpPr bwMode="auto">
          <a:xfrm>
            <a:off x="4724400" y="304800"/>
            <a:ext cx="4191000" cy="3429000"/>
            <a:chOff x="2976" y="192"/>
            <a:chExt cx="2640" cy="2160"/>
          </a:xfrm>
        </p:grpSpPr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417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441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465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537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513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489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3936" y="1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2" name="Rectangle 82"/>
            <p:cNvSpPr>
              <a:spLocks noChangeArrowheads="1"/>
            </p:cNvSpPr>
            <p:nvPr/>
          </p:nvSpPr>
          <p:spPr bwMode="auto">
            <a:xfrm>
              <a:off x="4416" y="4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4896" y="4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4656" y="4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5" name="Rectangle 85"/>
            <p:cNvSpPr>
              <a:spLocks noChangeArrowheads="1"/>
            </p:cNvSpPr>
            <p:nvPr/>
          </p:nvSpPr>
          <p:spPr bwMode="auto">
            <a:xfrm>
              <a:off x="4176" y="4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3936" y="4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3936" y="9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8" name="Rectangle 88"/>
            <p:cNvSpPr>
              <a:spLocks noChangeArrowheads="1"/>
            </p:cNvSpPr>
            <p:nvPr/>
          </p:nvSpPr>
          <p:spPr bwMode="auto">
            <a:xfrm>
              <a:off x="5136" y="6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4896" y="6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>
              <a:off x="4656" y="6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1" name="Rectangle 91"/>
            <p:cNvSpPr>
              <a:spLocks noChangeArrowheads="1"/>
            </p:cNvSpPr>
            <p:nvPr/>
          </p:nvSpPr>
          <p:spPr bwMode="auto">
            <a:xfrm>
              <a:off x="4416" y="6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4176" y="6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3" name="Rectangle 93"/>
            <p:cNvSpPr>
              <a:spLocks noChangeArrowheads="1"/>
            </p:cNvSpPr>
            <p:nvPr/>
          </p:nvSpPr>
          <p:spPr bwMode="auto">
            <a:xfrm>
              <a:off x="3936" y="6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>
              <a:off x="393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369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7" name="Rectangle 97"/>
            <p:cNvSpPr>
              <a:spLocks noChangeArrowheads="1"/>
            </p:cNvSpPr>
            <p:nvPr/>
          </p:nvSpPr>
          <p:spPr bwMode="auto">
            <a:xfrm>
              <a:off x="3456" y="9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696" y="9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>
              <a:off x="4176" y="9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465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441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2" name="Rectangle 102"/>
            <p:cNvSpPr>
              <a:spLocks noChangeArrowheads="1"/>
            </p:cNvSpPr>
            <p:nvPr/>
          </p:nvSpPr>
          <p:spPr bwMode="auto">
            <a:xfrm>
              <a:off x="417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" name="Rectangle 103"/>
            <p:cNvSpPr>
              <a:spLocks noChangeArrowheads="1"/>
            </p:cNvSpPr>
            <p:nvPr/>
          </p:nvSpPr>
          <p:spPr bwMode="auto">
            <a:xfrm>
              <a:off x="4896" y="115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4" name="Rectangle 104"/>
            <p:cNvSpPr>
              <a:spLocks noChangeArrowheads="1"/>
            </p:cNvSpPr>
            <p:nvPr/>
          </p:nvSpPr>
          <p:spPr bwMode="auto">
            <a:xfrm>
              <a:off x="489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5" name="Rectangle 105"/>
            <p:cNvSpPr>
              <a:spLocks noChangeArrowheads="1"/>
            </p:cNvSpPr>
            <p:nvPr/>
          </p:nvSpPr>
          <p:spPr bwMode="auto">
            <a:xfrm>
              <a:off x="465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6" name="Rectangle 106"/>
            <p:cNvSpPr>
              <a:spLocks noChangeArrowheads="1"/>
            </p:cNvSpPr>
            <p:nvPr/>
          </p:nvSpPr>
          <p:spPr bwMode="auto">
            <a:xfrm>
              <a:off x="441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17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8" name="Rectangle 108"/>
            <p:cNvSpPr>
              <a:spLocks noChangeArrowheads="1"/>
            </p:cNvSpPr>
            <p:nvPr/>
          </p:nvSpPr>
          <p:spPr bwMode="auto">
            <a:xfrm>
              <a:off x="393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9" name="Rectangle 109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537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5136" y="139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2" name="Rectangle 112"/>
            <p:cNvSpPr>
              <a:spLocks noChangeArrowheads="1"/>
            </p:cNvSpPr>
            <p:nvPr/>
          </p:nvSpPr>
          <p:spPr bwMode="auto">
            <a:xfrm>
              <a:off x="465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3" name="Rectangle 113"/>
            <p:cNvSpPr>
              <a:spLocks noChangeArrowheads="1"/>
            </p:cNvSpPr>
            <p:nvPr/>
          </p:nvSpPr>
          <p:spPr bwMode="auto">
            <a:xfrm>
              <a:off x="441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4" name="Rectangle 114"/>
            <p:cNvSpPr>
              <a:spLocks noChangeArrowheads="1"/>
            </p:cNvSpPr>
            <p:nvPr/>
          </p:nvSpPr>
          <p:spPr bwMode="auto">
            <a:xfrm>
              <a:off x="417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393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6" name="Rectangle 116"/>
            <p:cNvSpPr>
              <a:spLocks noChangeArrowheads="1"/>
            </p:cNvSpPr>
            <p:nvPr/>
          </p:nvSpPr>
          <p:spPr bwMode="auto">
            <a:xfrm>
              <a:off x="369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7" name="Rectangle 117"/>
            <p:cNvSpPr>
              <a:spLocks noChangeArrowheads="1"/>
            </p:cNvSpPr>
            <p:nvPr/>
          </p:nvSpPr>
          <p:spPr bwMode="auto">
            <a:xfrm>
              <a:off x="345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8" name="Rectangle 118"/>
            <p:cNvSpPr>
              <a:spLocks noChangeArrowheads="1"/>
            </p:cNvSpPr>
            <p:nvPr/>
          </p:nvSpPr>
          <p:spPr bwMode="auto">
            <a:xfrm>
              <a:off x="489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39" name="Rectangle 119"/>
            <p:cNvSpPr>
              <a:spLocks noChangeArrowheads="1"/>
            </p:cNvSpPr>
            <p:nvPr/>
          </p:nvSpPr>
          <p:spPr bwMode="auto">
            <a:xfrm>
              <a:off x="5136" y="163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0" name="Rectangle 120"/>
            <p:cNvSpPr>
              <a:spLocks noChangeArrowheads="1"/>
            </p:cNvSpPr>
            <p:nvPr/>
          </p:nvSpPr>
          <p:spPr bwMode="auto">
            <a:xfrm>
              <a:off x="4416" y="18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1" name="Rectangle 121"/>
            <p:cNvSpPr>
              <a:spLocks noChangeArrowheads="1"/>
            </p:cNvSpPr>
            <p:nvPr/>
          </p:nvSpPr>
          <p:spPr bwMode="auto">
            <a:xfrm>
              <a:off x="4176" y="18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2" name="Rectangle 122"/>
            <p:cNvSpPr>
              <a:spLocks noChangeArrowheads="1"/>
            </p:cNvSpPr>
            <p:nvPr/>
          </p:nvSpPr>
          <p:spPr bwMode="auto">
            <a:xfrm>
              <a:off x="3936" y="18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3" name="Rectangle 123"/>
            <p:cNvSpPr>
              <a:spLocks noChangeArrowheads="1"/>
            </p:cNvSpPr>
            <p:nvPr/>
          </p:nvSpPr>
          <p:spPr bwMode="auto">
            <a:xfrm>
              <a:off x="3696" y="18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4" name="Rectangle 124"/>
            <p:cNvSpPr>
              <a:spLocks noChangeArrowheads="1"/>
            </p:cNvSpPr>
            <p:nvPr/>
          </p:nvSpPr>
          <p:spPr bwMode="auto">
            <a:xfrm>
              <a:off x="3456" y="18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5" name="Rectangle 125"/>
            <p:cNvSpPr>
              <a:spLocks noChangeArrowheads="1"/>
            </p:cNvSpPr>
            <p:nvPr/>
          </p:nvSpPr>
          <p:spPr bwMode="auto">
            <a:xfrm>
              <a:off x="3216" y="187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6" name="Rectangle 126"/>
            <p:cNvSpPr>
              <a:spLocks noChangeArrowheads="1"/>
            </p:cNvSpPr>
            <p:nvPr/>
          </p:nvSpPr>
          <p:spPr bwMode="auto">
            <a:xfrm>
              <a:off x="3936" y="21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7" name="Rectangle 127"/>
            <p:cNvSpPr>
              <a:spLocks noChangeArrowheads="1"/>
            </p:cNvSpPr>
            <p:nvPr/>
          </p:nvSpPr>
          <p:spPr bwMode="auto">
            <a:xfrm>
              <a:off x="3696" y="21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8" name="Rectangle 128"/>
            <p:cNvSpPr>
              <a:spLocks noChangeArrowheads="1"/>
            </p:cNvSpPr>
            <p:nvPr/>
          </p:nvSpPr>
          <p:spPr bwMode="auto">
            <a:xfrm>
              <a:off x="3456" y="21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49" name="Rectangle 129"/>
            <p:cNvSpPr>
              <a:spLocks noChangeArrowheads="1"/>
            </p:cNvSpPr>
            <p:nvPr/>
          </p:nvSpPr>
          <p:spPr bwMode="auto">
            <a:xfrm>
              <a:off x="3216" y="21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0" name="Rectangle 130"/>
            <p:cNvSpPr>
              <a:spLocks noChangeArrowheads="1"/>
            </p:cNvSpPr>
            <p:nvPr/>
          </p:nvSpPr>
          <p:spPr bwMode="auto">
            <a:xfrm>
              <a:off x="2976" y="2112"/>
              <a:ext cx="240" cy="2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54" name="Rectangle 134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152400"/>
            <a:ext cx="2971800" cy="609600"/>
          </a:xfrm>
          <a:noFill/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  <a:effectLst/>
              </a:rPr>
              <a:t>А м е р и к а</a:t>
            </a:r>
          </a:p>
        </p:txBody>
      </p:sp>
      <p:sp>
        <p:nvSpPr>
          <p:cNvPr id="5255" name="Rectangle 135"/>
          <p:cNvSpPr>
            <a:spLocks noChangeArrowheads="1"/>
          </p:cNvSpPr>
          <p:nvPr/>
        </p:nvSpPr>
        <p:spPr bwMode="auto">
          <a:xfrm>
            <a:off x="6172200" y="533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 dirty="0">
                <a:solidFill>
                  <a:schemeClr val="bg1"/>
                </a:solidFill>
              </a:rPr>
              <a:t>В и т у с </a:t>
            </a:r>
          </a:p>
        </p:txBody>
      </p:sp>
      <p:sp>
        <p:nvSpPr>
          <p:cNvPr id="5256" name="Rectangle 136"/>
          <p:cNvSpPr>
            <a:spLocks noChangeArrowheads="1"/>
          </p:cNvSpPr>
          <p:nvPr/>
        </p:nvSpPr>
        <p:spPr bwMode="auto">
          <a:xfrm>
            <a:off x="6172200" y="914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bg1"/>
                </a:solidFill>
              </a:rPr>
              <a:t>С и б и р ь</a:t>
            </a:r>
          </a:p>
        </p:txBody>
      </p:sp>
      <p:sp>
        <p:nvSpPr>
          <p:cNvPr id="5257" name="Rectangle 137"/>
          <p:cNvSpPr>
            <a:spLocks noChangeArrowheads="1"/>
          </p:cNvSpPr>
          <p:nvPr/>
        </p:nvSpPr>
        <p:spPr bwMode="auto">
          <a:xfrm>
            <a:off x="5410200" y="1295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bg1"/>
                </a:solidFill>
              </a:rPr>
              <a:t>П ё т р </a:t>
            </a:r>
          </a:p>
        </p:txBody>
      </p:sp>
      <p:sp>
        <p:nvSpPr>
          <p:cNvPr id="5258" name="Rectangle 138"/>
          <p:cNvSpPr>
            <a:spLocks noChangeArrowheads="1"/>
          </p:cNvSpPr>
          <p:nvPr/>
        </p:nvSpPr>
        <p:spPr bwMode="auto">
          <a:xfrm>
            <a:off x="5410200" y="16764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bg1"/>
                </a:solidFill>
              </a:rPr>
              <a:t>Ч и р и к о в</a:t>
            </a:r>
          </a:p>
        </p:txBody>
      </p:sp>
      <p:sp>
        <p:nvSpPr>
          <p:cNvPr id="5259" name="Rectangle 139"/>
          <p:cNvSpPr>
            <a:spLocks noChangeArrowheads="1"/>
          </p:cNvSpPr>
          <p:nvPr/>
        </p:nvSpPr>
        <p:spPr bwMode="auto">
          <a:xfrm>
            <a:off x="5791200" y="2057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bg1"/>
                </a:solidFill>
              </a:rPr>
              <a:t>Л а п т е в ы х</a:t>
            </a:r>
          </a:p>
        </p:txBody>
      </p:sp>
      <p:sp>
        <p:nvSpPr>
          <p:cNvPr id="5260" name="Rectangle 140"/>
          <p:cNvSpPr>
            <a:spLocks noChangeArrowheads="1"/>
          </p:cNvSpPr>
          <p:nvPr/>
        </p:nvSpPr>
        <p:spPr bwMode="auto">
          <a:xfrm>
            <a:off x="5334000" y="2438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bg1"/>
                </a:solidFill>
              </a:rPr>
              <a:t>Ч е л ю с к и н</a:t>
            </a:r>
          </a:p>
        </p:txBody>
      </p:sp>
      <p:sp>
        <p:nvSpPr>
          <p:cNvPr id="5261" name="Rectangle 141"/>
          <p:cNvSpPr>
            <a:spLocks noChangeArrowheads="1"/>
          </p:cNvSpPr>
          <p:nvPr/>
        </p:nvSpPr>
        <p:spPr bwMode="auto">
          <a:xfrm>
            <a:off x="5029200" y="2819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bg1"/>
                </a:solidFill>
              </a:rPr>
              <a:t>Б е р и н г</a:t>
            </a:r>
          </a:p>
        </p:txBody>
      </p:sp>
      <p:sp>
        <p:nvSpPr>
          <p:cNvPr id="5262" name="Rectangle 142"/>
          <p:cNvSpPr>
            <a:spLocks noChangeArrowheads="1"/>
          </p:cNvSpPr>
          <p:nvPr/>
        </p:nvSpPr>
        <p:spPr bwMode="auto">
          <a:xfrm>
            <a:off x="4495800" y="3200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 dirty="0">
                <a:solidFill>
                  <a:schemeClr val="bg1"/>
                </a:solidFill>
              </a:rPr>
              <a:t> М а </a:t>
            </a:r>
            <a:r>
              <a:rPr lang="ru-RU" sz="3600" dirty="0" err="1">
                <a:solidFill>
                  <a:schemeClr val="bg1"/>
                </a:solidFill>
              </a:rPr>
              <a:t>р</a:t>
            </a:r>
            <a:r>
              <a:rPr lang="ru-RU" sz="3600" dirty="0">
                <a:solidFill>
                  <a:schemeClr val="bg1"/>
                </a:solidFill>
              </a:rPr>
              <a:t> и 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4" grpId="0"/>
      <p:bldP spid="5255" grpId="0"/>
      <p:bldP spid="5256" grpId="0"/>
      <p:bldP spid="5257" grpId="0"/>
      <p:bldP spid="5258" grpId="0"/>
      <p:bldP spid="5259" grpId="0"/>
      <p:bldP spid="5260" grpId="0"/>
      <p:bldP spid="5261" grpId="0"/>
      <p:bldP spid="52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828800"/>
            <a:ext cx="6477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http://ru.wikipedia.org/wiki/</a:t>
            </a:r>
            <a:r>
              <a:rPr lang="ru-RU" sz="2000" dirty="0" err="1" smtClean="0">
                <a:hlinkClick r:id="rId2"/>
              </a:rPr>
              <a:t>Беринг,_Витус_Ионассен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http://www.calend.ru/person/5537/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http://www.youtube.com/watch?v=aP6wPA6rDVk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http://www.kamchatsky-krai.ru/lichnosti/biografii/bering.htm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http://beringisland.ru/history/peoples/bering.shtm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http://www.vokrugsveta.ru/encyclopedia/index.php?title=%D0%91%D0%B5%D1%80%D0%B8%D0%BD%D0%B3%2C_%D0%92%D0%B8%D1%82%D1%83%D1%81</a:t>
            </a: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62000" y="0"/>
            <a:ext cx="7772400" cy="1431925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632325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dirty="0"/>
              <a:t>Великий Петр I приветствовал дела, которые приносили мировую известность государству Российскому, и поэтому легко согласился на организацию экспедиции, предложенную голландскими учеными. Экспедицию, которая состояла из 100 человек, возглавил капитан 1 ранга </a:t>
            </a:r>
            <a:r>
              <a:rPr lang="ru-RU" sz="2000" b="1" dirty="0" err="1"/>
              <a:t>Витус</a:t>
            </a:r>
            <a:r>
              <a:rPr lang="ru-RU" sz="2000" b="1" dirty="0"/>
              <a:t> Беринг</a:t>
            </a:r>
            <a:r>
              <a:rPr lang="ru-RU" sz="2000" dirty="0"/>
              <a:t>. Группе надлежало прибыть в район Камчатки, соорудить </a:t>
            </a:r>
            <a:r>
              <a:rPr lang="ru-RU" sz="2000" b="1" dirty="0"/>
              <a:t>судно</a:t>
            </a:r>
            <a:r>
              <a:rPr lang="ru-RU" sz="2000" dirty="0"/>
              <a:t> под названием «</a:t>
            </a:r>
            <a:r>
              <a:rPr lang="ru-RU" sz="2000" b="1" dirty="0"/>
              <a:t>Святой Гавриил</a:t>
            </a:r>
            <a:r>
              <a:rPr lang="ru-RU" sz="2000" dirty="0"/>
              <a:t>», достигнуть берегов Северной Америки и оставить о своем пребывании там память.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352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953000" y="4267200"/>
            <a:ext cx="3352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«Судно «Святой Гавриил»</a:t>
            </a:r>
          </a:p>
        </p:txBody>
      </p:sp>
      <p:pic>
        <p:nvPicPr>
          <p:cNvPr id="24586" name="Picture 10" descr="12356346583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3348038" cy="4343400"/>
          </a:xfrm>
          <a:prstGeom prst="rect">
            <a:avLst/>
          </a:prstGeo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0270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БЛАГОДАРЮ ЗА ВНИМАНИЕ 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esktop\269329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42863"/>
            <a:ext cx="9525000" cy="694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s05713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7086600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52400"/>
            <a:ext cx="3276600" cy="6705600"/>
          </a:xfrm>
          <a:noFill/>
          <a:ln/>
        </p:spPr>
        <p:txBody>
          <a:bodyPr/>
          <a:lstStyle/>
          <a:p>
            <a:pPr marL="0" indent="0">
              <a:lnSpc>
                <a:spcPct val="70000"/>
              </a:lnSpc>
              <a:buFontTx/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Началась она в январе 1725 года, а спустя два года 30 июля 1727 года экспедиция добралась через всю Сибирь до поселка Охотск, где и началась постройка судна. Через два месяца группа людей, взяв необходимый провиант, отправилась на Камчатку. Добравшись до нужного места и пополнив провиант 13 июля 1728 года, путешественники вышли из устья реки Камчатка в открытое море и взяли курс на север. Через месяц морского плавания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Беринг с соратниками, наконец, достигли незнакомой широты, а убедившись, что берег не простирался к западу, сочли свою миссию выполненной и вернулись назад. В 1728 года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Беринг с полуострова Камчатка отправился в Петербург с докладом о проделанном путешествии. Адмиралтейская коллегия с уважением отнеслась к открытиям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Витуса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Беринга, но из-за трудностей сложившиеся на пути путешественников постановила 28 декабря 1732 года о назначении второй камчатской экспедиции. Ее целью было исследование Северного Ледовитого океана в районе пролива между материками, а также берегов Северной Америки.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s89111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343400" cy="47625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-1066800" y="0"/>
            <a:ext cx="7543800" cy="762000"/>
          </a:xfrm>
          <a:noFill/>
          <a:ln/>
        </p:spPr>
        <p:txBody>
          <a:bodyPr anchor="t"/>
          <a:lstStyle/>
          <a:p>
            <a:pPr algn="ctr"/>
            <a:r>
              <a:rPr lang="ru-RU" sz="2400" b="1" i="1" smtClean="0">
                <a:solidFill>
                  <a:schemeClr val="tx1"/>
                </a:solidFill>
                <a:effectLst/>
              </a:rPr>
              <a:t>пакетбот «Святой Павел»</a:t>
            </a:r>
            <a:r>
              <a:rPr lang="ru-RU" sz="4000" b="1" i="1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 </a:t>
            </a:r>
            <a:r>
              <a:rPr lang="ru-RU" smtClean="0">
                <a:solidFill>
                  <a:schemeClr val="tx1"/>
                </a:solidFill>
                <a:effectLst/>
              </a:rPr>
              <a:t>     </a:t>
            </a:r>
          </a:p>
        </p:txBody>
      </p:sp>
      <p:pic>
        <p:nvPicPr>
          <p:cNvPr id="27656" name="Picture 8" descr="s22471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990600"/>
            <a:ext cx="4724400" cy="4724400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5052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 i="1"/>
              <a:t>пакетбот «Святой Пётр»</a:t>
            </a:r>
            <a:r>
              <a:rPr lang="ru-RU" sz="3600" b="1" i="1"/>
              <a:t> </a:t>
            </a:r>
            <a:r>
              <a:rPr lang="ru-RU" sz="3600"/>
              <a:t> </a:t>
            </a:r>
            <a:r>
              <a:rPr lang="ru-RU" sz="4000"/>
              <a:t>     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/>
              <a:t>С весны 1735 по июнь 1740 года в том же поселке Охотск были построены два судна - пакетботы «</a:t>
            </a:r>
            <a:r>
              <a:rPr lang="ru-RU" b="1"/>
              <a:t>Святой Пётр</a:t>
            </a:r>
            <a:r>
              <a:rPr lang="ru-RU"/>
              <a:t>» и «</a:t>
            </a:r>
            <a:r>
              <a:rPr lang="ru-RU" b="1"/>
              <a:t>Святой Павел</a:t>
            </a:r>
            <a:r>
              <a:rPr lang="ru-RU"/>
              <a:t>». </a:t>
            </a:r>
            <a:r>
              <a:rPr lang="ru-RU" b="1"/>
              <a:t>Беринг</a:t>
            </a:r>
            <a:r>
              <a:rPr lang="ru-RU"/>
              <a:t> находился на флагманском корабле «Святой Пётр». Другим судном командовал его соратник и мореплаватель </a:t>
            </a:r>
            <a:r>
              <a:rPr lang="ru-RU" b="1"/>
              <a:t>Алексей</a:t>
            </a:r>
            <a:r>
              <a:rPr lang="ru-RU"/>
              <a:t> </a:t>
            </a:r>
            <a:r>
              <a:rPr lang="ru-RU" b="1"/>
              <a:t>Чириков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77_1223841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u-RU"/>
              <a:t>Обогнув Камчатку, экспедиция в октябре 1740 года достигла Авачинской губы и остановилась на зимовку в бухте, которую Витус Беринг назвал Петропавловской в честь двух </a:t>
            </a:r>
            <a:r>
              <a:rPr lang="ru-RU" b="1"/>
              <a:t>кораблей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5" name="Picture 6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just" eaLnBrk="0" hangingPunct="0"/>
            <a:r>
              <a:rPr lang="ru-RU" dirty="0">
                <a:solidFill>
                  <a:schemeClr val="bg2"/>
                </a:solidFill>
              </a:rPr>
              <a:t>4 июня 1741 года направились на юго-восток искать Американский материк. Попав в густой туман, мореплаватели потеряли друг друга и дальнейшее плавание совершали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53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3175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Пытаясь найти «Землю Гаммы» (так в те времена называли Америку), </a:t>
            </a:r>
            <a:r>
              <a:rPr lang="ru-RU" b="1">
                <a:solidFill>
                  <a:schemeClr val="bg2"/>
                </a:solidFill>
              </a:rPr>
              <a:t>Витус Беринг </a:t>
            </a:r>
            <a:r>
              <a:rPr lang="ru-RU">
                <a:solidFill>
                  <a:schemeClr val="bg2"/>
                </a:solidFill>
              </a:rPr>
              <a:t>проследовал на юг и вскоре достиг берегов земли. Через пять дней он открыл остров, получивший имя Святого Ильи.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70535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dirty="0"/>
              <a:t>26 июля с корабля был замечен остров </a:t>
            </a:r>
            <a:r>
              <a:rPr lang="ru-RU" dirty="0" err="1"/>
              <a:t>Кадьяк</a:t>
            </a:r>
            <a:r>
              <a:rPr lang="ru-RU" dirty="0"/>
              <a:t>, а 2 августа был обнаружен Туманный остров (сегодняшнее его название </a:t>
            </a:r>
            <a:r>
              <a:rPr lang="ru-RU" dirty="0" err="1"/>
              <a:t>Чириков</a:t>
            </a:r>
            <a:r>
              <a:rPr lang="ru-RU" dirty="0"/>
              <a:t>). В последующие дни участниками экспедиции были открыты </a:t>
            </a:r>
            <a:r>
              <a:rPr lang="ru-RU" dirty="0" err="1"/>
              <a:t>Евдокеевские</a:t>
            </a:r>
            <a:r>
              <a:rPr lang="ru-RU" dirty="0"/>
              <a:t> острова и обнаружены берега Камчатки. Суровые условия плавания, скудность и однообразие в пище, недостаток воды вызвали на судне заболевание цингой. Поэтому </a:t>
            </a:r>
            <a:r>
              <a:rPr lang="ru-RU" dirty="0" err="1"/>
              <a:t>Витус</a:t>
            </a:r>
            <a:r>
              <a:rPr lang="ru-RU" dirty="0"/>
              <a:t> Беринг решил укрыться от разбушевавшихся штормов и пополнить запасы воды.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34478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solidFill>
                  <a:schemeClr val="bg2"/>
                </a:solidFill>
              </a:rPr>
              <a:t>Продолжая плавание, </a:t>
            </a:r>
            <a:r>
              <a:rPr lang="ru-RU" b="1">
                <a:solidFill>
                  <a:schemeClr val="bg2"/>
                </a:solidFill>
              </a:rPr>
              <a:t>Беринг</a:t>
            </a:r>
            <a:r>
              <a:rPr lang="ru-RU">
                <a:solidFill>
                  <a:schemeClr val="bg2"/>
                </a:solidFill>
              </a:rPr>
              <a:t> открыл  еще несколько островов: Святого Иоанна (Ахта), Святого Маркиана (Кыска), Святого Стефана (Булдырь). Запасы воды и продовольствия подходили к концу, смертельные болезни забирали одного моряка за другого. Заметив, остров </a:t>
            </a:r>
            <a:r>
              <a:rPr lang="ru-RU" b="1">
                <a:solidFill>
                  <a:schemeClr val="bg2"/>
                </a:solidFill>
              </a:rPr>
              <a:t>Витус Беринг</a:t>
            </a:r>
            <a:r>
              <a:rPr lang="ru-RU">
                <a:solidFill>
                  <a:schemeClr val="bg2"/>
                </a:solidFill>
              </a:rPr>
              <a:t> направил </a:t>
            </a:r>
            <a:r>
              <a:rPr lang="ru-RU" b="1">
                <a:solidFill>
                  <a:schemeClr val="bg2"/>
                </a:solidFill>
              </a:rPr>
              <a:t>пакетбот</a:t>
            </a:r>
            <a:r>
              <a:rPr lang="ru-RU">
                <a:solidFill>
                  <a:schemeClr val="bg2"/>
                </a:solidFill>
              </a:rPr>
              <a:t> к нему. Вследствие бедственного положения </a:t>
            </a:r>
            <a:r>
              <a:rPr lang="ru-RU" b="1">
                <a:solidFill>
                  <a:schemeClr val="bg2"/>
                </a:solidFill>
              </a:rPr>
              <a:t>судно</a:t>
            </a:r>
            <a:r>
              <a:rPr lang="ru-RU">
                <a:solidFill>
                  <a:schemeClr val="bg2"/>
                </a:solidFill>
              </a:rPr>
              <a:t> выбросило на песчаную отмель, и экипаж сошел на берег.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715000" y="4724400"/>
            <a:ext cx="3429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Берингов пролив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681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Океан</vt:lpstr>
      <vt:lpstr>Слайд 1</vt:lpstr>
      <vt:lpstr>Слайд 2</vt:lpstr>
      <vt:lpstr>Слайд 3</vt:lpstr>
      <vt:lpstr>пакетбот «Святой Павел»       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Памятник Витусу Берингу в с. Никольском на Командорских островах</vt:lpstr>
      <vt:lpstr>Слайд 15</vt:lpstr>
      <vt:lpstr>Слайд 16</vt:lpstr>
      <vt:lpstr>Слайд 17</vt:lpstr>
      <vt:lpstr>А м е р и к а</vt:lpstr>
      <vt:lpstr>Источники: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subject>Великие путешественники</dc:subject>
  <dc:creator>Татьяна Орлова</dc:creator>
  <cp:lastModifiedBy>User2</cp:lastModifiedBy>
  <cp:revision>19</cp:revision>
  <cp:lastPrinted>1601-01-01T00:00:00Z</cp:lastPrinted>
  <dcterms:created xsi:type="dcterms:W3CDTF">1601-01-01T00:00:00Z</dcterms:created>
  <dcterms:modified xsi:type="dcterms:W3CDTF">2013-04-10T18:24:57Z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